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3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5082" y="268941"/>
            <a:ext cx="10569389" cy="316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98764" y="270164"/>
            <a:ext cx="11430000" cy="301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LES PAYS</a:t>
            </a:r>
            <a:endParaRPr lang="es-ES" sz="20000" dirty="0">
              <a:solidFill>
                <a:schemeClr val="tx1"/>
              </a:solidFill>
              <a:latin typeface="AR ESSENCE" panose="02000000000000000000" pitchFamily="2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558636" y="4717473"/>
            <a:ext cx="2971800" cy="214052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4655127" y="3595256"/>
            <a:ext cx="1004455" cy="7481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929745" y="4301837"/>
            <a:ext cx="1717964" cy="6650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0"/>
            <a:ext cx="12191999" cy="162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/>
              <a:t>AUTRICHE</a:t>
            </a:r>
            <a:endParaRPr lang="es-ES" sz="9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731"/>
            <a:ext cx="12192000" cy="5220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624085"/>
            <a:ext cx="12192000" cy="18049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err="1" smtClean="0"/>
              <a:t>Habitants</a:t>
            </a:r>
            <a:r>
              <a:rPr lang="es-ES" sz="3200" dirty="0" smtClean="0"/>
              <a:t>: </a:t>
            </a:r>
            <a:r>
              <a:rPr lang="es-ES" sz="3200" dirty="0" smtClean="0"/>
              <a:t>8.773.000                                         83,879km2</a:t>
            </a:r>
            <a:endParaRPr lang="es-ES" sz="3200" dirty="0"/>
          </a:p>
          <a:p>
            <a:endParaRPr lang="es-ES" sz="3200" dirty="0" smtClean="0"/>
          </a:p>
          <a:p>
            <a:r>
              <a:rPr lang="es-ES" sz="3200" dirty="0" smtClean="0">
                <a:solidFill>
                  <a:schemeClr val="bg1"/>
                </a:solidFill>
              </a:rPr>
              <a:t>              </a:t>
            </a:r>
            <a:r>
              <a:rPr lang="es-ES" sz="3200" dirty="0" err="1" smtClean="0">
                <a:solidFill>
                  <a:schemeClr val="bg1"/>
                </a:solidFill>
              </a:rPr>
              <a:t>Introduction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á L’UE: </a:t>
            </a:r>
            <a:r>
              <a:rPr lang="es-ES" sz="3200" dirty="0" smtClean="0">
                <a:solidFill>
                  <a:schemeClr val="bg1"/>
                </a:solidFill>
              </a:rPr>
              <a:t>1995                   </a:t>
            </a:r>
            <a:r>
              <a:rPr lang="es-ES" sz="3200" dirty="0" err="1" smtClean="0">
                <a:solidFill>
                  <a:schemeClr val="bg1"/>
                </a:solidFill>
              </a:rPr>
              <a:t>Capitale</a:t>
            </a:r>
            <a:r>
              <a:rPr lang="es-ES" sz="3200" dirty="0">
                <a:solidFill>
                  <a:schemeClr val="bg1"/>
                </a:solidFill>
              </a:rPr>
              <a:t>: Vienne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076967"/>
            <a:ext cx="12192000" cy="17810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bg1"/>
                </a:solidFill>
              </a:rPr>
              <a:t>              </a:t>
            </a:r>
            <a:r>
              <a:rPr lang="es-ES" sz="3200" dirty="0" err="1" smtClean="0">
                <a:solidFill>
                  <a:schemeClr val="bg1"/>
                </a:solidFill>
              </a:rPr>
              <a:t>Ses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nourriture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typique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est</a:t>
            </a:r>
            <a:r>
              <a:rPr lang="es-ES" sz="3200" dirty="0" smtClean="0">
                <a:solidFill>
                  <a:schemeClr val="bg1"/>
                </a:solidFill>
              </a:rPr>
              <a:t>: La Wiener </a:t>
            </a:r>
            <a:r>
              <a:rPr lang="es-ES" sz="3200" dirty="0" err="1" smtClean="0">
                <a:solidFill>
                  <a:schemeClr val="bg1"/>
                </a:solidFill>
              </a:rPr>
              <a:t>Schnitzel</a:t>
            </a:r>
            <a:r>
              <a:rPr lang="es-ES" sz="3200" dirty="0" smtClean="0">
                <a:solidFill>
                  <a:schemeClr val="bg1"/>
                </a:solidFill>
              </a:rPr>
              <a:t>.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r>
              <a:rPr lang="es-ES" sz="3200" dirty="0" smtClean="0">
                <a:solidFill>
                  <a:schemeClr val="bg1"/>
                </a:solidFill>
              </a:rPr>
              <a:t>Le </a:t>
            </a:r>
            <a:r>
              <a:rPr lang="es-ES" sz="3200" dirty="0" err="1" smtClean="0">
                <a:solidFill>
                  <a:schemeClr val="bg1"/>
                </a:solidFill>
              </a:rPr>
              <a:t>Palais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impérial</a:t>
            </a:r>
            <a:r>
              <a:rPr lang="es-ES" sz="3200" dirty="0" smtClean="0">
                <a:solidFill>
                  <a:schemeClr val="bg1"/>
                </a:solidFill>
              </a:rPr>
              <a:t> de la </a:t>
            </a:r>
            <a:r>
              <a:rPr lang="es-ES" sz="3200" dirty="0" err="1" smtClean="0">
                <a:solidFill>
                  <a:schemeClr val="bg1"/>
                </a:solidFill>
              </a:rPr>
              <a:t>Hofburg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</a:rPr>
              <a:t>C’est</a:t>
            </a:r>
            <a:r>
              <a:rPr lang="es-ES" sz="3200" dirty="0" smtClean="0">
                <a:solidFill>
                  <a:schemeClr val="bg1"/>
                </a:solidFill>
              </a:rPr>
              <a:t> son </a:t>
            </a:r>
            <a:r>
              <a:rPr lang="es-ES" sz="3200" dirty="0" err="1" smtClean="0">
                <a:solidFill>
                  <a:schemeClr val="bg1"/>
                </a:solidFill>
              </a:rPr>
              <a:t>monument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national</a:t>
            </a:r>
            <a:r>
              <a:rPr lang="es-ES" sz="3200" dirty="0" smtClean="0">
                <a:solidFill>
                  <a:schemeClr val="bg1"/>
                </a:solidFill>
              </a:rPr>
              <a:t>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429000"/>
            <a:ext cx="12192000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rgbClr val="FF0000"/>
                </a:solidFill>
              </a:rPr>
              <a:t>  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sz="3200" dirty="0" smtClean="0">
                <a:solidFill>
                  <a:srgbClr val="FF0000"/>
                </a:solidFill>
              </a:rPr>
              <a:t>Les Gens </a:t>
            </a:r>
            <a:r>
              <a:rPr lang="es-ES" sz="3200" dirty="0" err="1" smtClean="0">
                <a:solidFill>
                  <a:srgbClr val="FF0000"/>
                </a:solidFill>
              </a:rPr>
              <a:t>S’appellent</a:t>
            </a:r>
            <a:r>
              <a:rPr lang="es-ES" sz="3200" dirty="0" smtClean="0">
                <a:solidFill>
                  <a:srgbClr val="FF0000"/>
                </a:solidFill>
              </a:rPr>
              <a:t>: </a:t>
            </a:r>
            <a:r>
              <a:rPr lang="es-ES" sz="3200" dirty="0" err="1" smtClean="0">
                <a:solidFill>
                  <a:srgbClr val="FF0000"/>
                </a:solidFill>
              </a:rPr>
              <a:t>Autrichiens</a:t>
            </a:r>
            <a:r>
              <a:rPr lang="es-ES" sz="3200" dirty="0" smtClean="0">
                <a:solidFill>
                  <a:srgbClr val="FF0000"/>
                </a:solidFill>
              </a:rPr>
              <a:t>         </a:t>
            </a:r>
            <a:r>
              <a:rPr lang="es-ES" sz="3200" dirty="0" err="1" smtClean="0">
                <a:solidFill>
                  <a:srgbClr val="FF0000"/>
                </a:solidFill>
              </a:rPr>
              <a:t>On</a:t>
            </a:r>
            <a:r>
              <a:rPr lang="es-ES" sz="3200" dirty="0" smtClean="0">
                <a:solidFill>
                  <a:srgbClr val="FF0000"/>
                </a:solidFill>
              </a:rPr>
              <a:t> parle: </a:t>
            </a:r>
            <a:r>
              <a:rPr lang="es-ES" sz="3200" dirty="0" err="1" smtClean="0">
                <a:solidFill>
                  <a:srgbClr val="FF0000"/>
                </a:solidFill>
              </a:rPr>
              <a:t>allemand</a:t>
            </a:r>
            <a:endParaRPr lang="es-ES" sz="3200" dirty="0" smtClean="0">
              <a:solidFill>
                <a:srgbClr val="FF0000"/>
              </a:solidFill>
            </a:endParaRPr>
          </a:p>
          <a:p>
            <a:endParaRPr lang="es-ES" sz="3200" dirty="0">
              <a:solidFill>
                <a:srgbClr val="FF0000"/>
              </a:solidFill>
            </a:endParaRPr>
          </a:p>
          <a:p>
            <a:r>
              <a:rPr lang="es-ES" sz="3200" dirty="0" smtClean="0">
                <a:solidFill>
                  <a:srgbClr val="FF0000"/>
                </a:solidFill>
              </a:rPr>
              <a:t>          </a:t>
            </a:r>
            <a:r>
              <a:rPr lang="es-ES" sz="3200" dirty="0" err="1" smtClean="0">
                <a:solidFill>
                  <a:srgbClr val="FF0000"/>
                </a:solidFill>
              </a:rPr>
              <a:t>Ses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devise</a:t>
            </a:r>
            <a:r>
              <a:rPr lang="es-ES" sz="3200" dirty="0" smtClean="0">
                <a:solidFill>
                  <a:srgbClr val="FF0000"/>
                </a:solidFill>
              </a:rPr>
              <a:t> es: </a:t>
            </a:r>
            <a:r>
              <a:rPr lang="es-ES" sz="3200" dirty="0" err="1" smtClean="0">
                <a:solidFill>
                  <a:srgbClr val="FF0000"/>
                </a:solidFill>
              </a:rPr>
              <a:t>l’Euro</a:t>
            </a:r>
            <a:r>
              <a:rPr lang="es-ES" sz="3200" dirty="0" smtClean="0">
                <a:solidFill>
                  <a:srgbClr val="FF0000"/>
                </a:solidFill>
              </a:rPr>
              <a:t>            </a:t>
            </a:r>
            <a:r>
              <a:rPr lang="es-ES" sz="3200" dirty="0" err="1" smtClean="0">
                <a:solidFill>
                  <a:srgbClr val="FF0000"/>
                </a:solidFill>
              </a:rPr>
              <a:t>Ses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finalisation</a:t>
            </a:r>
            <a:r>
              <a:rPr lang="es-ES" sz="3200" dirty="0" smtClean="0">
                <a:solidFill>
                  <a:srgbClr val="FF0000"/>
                </a:solidFill>
              </a:rPr>
              <a:t> de Gmail </a:t>
            </a:r>
            <a:r>
              <a:rPr lang="es-ES" sz="3200" dirty="0" err="1" smtClean="0">
                <a:solidFill>
                  <a:srgbClr val="FF0000"/>
                </a:solidFill>
              </a:rPr>
              <a:t>est</a:t>
            </a:r>
            <a:r>
              <a:rPr lang="es-ES" sz="3200" dirty="0" smtClean="0">
                <a:solidFill>
                  <a:srgbClr val="FF0000"/>
                </a:solidFill>
              </a:rPr>
              <a:t>: .at                 </a:t>
            </a:r>
            <a:endParaRPr lang="es-ES" sz="3200" dirty="0">
              <a:solidFill>
                <a:srgbClr val="FF0000"/>
              </a:solidFill>
            </a:endParaRPr>
          </a:p>
          <a:p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48" y="1415225"/>
            <a:ext cx="1914525" cy="1241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87" y="1390648"/>
            <a:ext cx="1757363" cy="12774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2295524"/>
            <a:ext cx="1699364" cy="113347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41575"/>
            <a:ext cx="1481137" cy="9874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00637"/>
            <a:ext cx="1457325" cy="10679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5575" y="5210175"/>
            <a:ext cx="1876425" cy="11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1583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/>
              <a:t>BELGIQUE</a:t>
            </a:r>
            <a:endParaRPr lang="es-ES" sz="9600" dirty="0"/>
          </a:p>
        </p:txBody>
      </p:sp>
      <p:sp>
        <p:nvSpPr>
          <p:cNvPr id="2" name="Rectángulo 1"/>
          <p:cNvSpPr/>
          <p:nvPr/>
        </p:nvSpPr>
        <p:spPr>
          <a:xfrm>
            <a:off x="119922" y="1633928"/>
            <a:ext cx="3988054" cy="522407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Habitants</a:t>
            </a:r>
            <a:r>
              <a:rPr lang="es-E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: 11.350.000</a:t>
            </a:r>
          </a:p>
          <a:p>
            <a:pPr algn="ctr"/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/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Introduction</a:t>
            </a:r>
            <a:r>
              <a:rPr lang="es-ES" sz="3200" dirty="0" smtClean="0">
                <a:solidFill>
                  <a:srgbClr val="FF0000"/>
                </a:solidFill>
                <a:cs typeface="Calibri" panose="020F0502020204030204" pitchFamily="34" charset="0"/>
              </a:rPr>
              <a:t> á </a:t>
            </a:r>
            <a:r>
              <a:rPr lang="es-ES" sz="3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l’UE</a:t>
            </a:r>
            <a:r>
              <a:rPr lang="es-ES" sz="3200" dirty="0" smtClean="0">
                <a:solidFill>
                  <a:srgbClr val="FF0000"/>
                </a:solidFill>
                <a:cs typeface="Calibri" panose="020F0502020204030204" pitchFamily="34" charset="0"/>
              </a:rPr>
              <a:t>: 1957</a:t>
            </a:r>
          </a:p>
          <a:p>
            <a:pPr algn="ctr"/>
            <a:endParaRPr lang="es-ES" sz="3200" dirty="0" smtClean="0">
              <a:cs typeface="Calibri" panose="020F0502020204030204" pitchFamily="34" charset="0"/>
            </a:endParaRPr>
          </a:p>
          <a:p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Capitale</a:t>
            </a:r>
            <a:r>
              <a:rPr lang="es-E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Bruxelles</a:t>
            </a:r>
            <a:endParaRPr lang="es-ES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s-ES" sz="2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Les </a:t>
            </a:r>
            <a:r>
              <a:rPr lang="es-ES" sz="2800" dirty="0">
                <a:solidFill>
                  <a:srgbClr val="FF0000"/>
                </a:solidFill>
              </a:rPr>
              <a:t>Gens </a:t>
            </a:r>
            <a:r>
              <a:rPr lang="es-ES" sz="2800" dirty="0" err="1" smtClean="0">
                <a:solidFill>
                  <a:srgbClr val="FF0000"/>
                </a:solidFill>
              </a:rPr>
              <a:t>S’appellent:Belges</a:t>
            </a:r>
            <a:endParaRPr lang="es-ES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/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87318" y="1648918"/>
            <a:ext cx="4017364" cy="52090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                             </a:t>
            </a:r>
          </a:p>
          <a:p>
            <a:pPr algn="ctr"/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28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30.528km2</a:t>
            </a:r>
          </a:p>
          <a:p>
            <a:pPr algn="ctr"/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Ils</a:t>
            </a:r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parlent</a:t>
            </a:r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français</a:t>
            </a:r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néerlandais</a:t>
            </a:r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ey</a:t>
            </a:r>
            <a:r>
              <a:rPr lang="es-E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allemand</a:t>
            </a:r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s-ES" sz="2800" dirty="0" err="1">
                <a:solidFill>
                  <a:schemeClr val="tx1"/>
                </a:solidFill>
              </a:rPr>
              <a:t>Ses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finalisation</a:t>
            </a:r>
            <a:r>
              <a:rPr lang="es-ES" sz="2800" dirty="0">
                <a:solidFill>
                  <a:schemeClr val="tx1"/>
                </a:solidFill>
              </a:rPr>
              <a:t> de Gmail </a:t>
            </a:r>
            <a:r>
              <a:rPr lang="es-ES" sz="2800" dirty="0" err="1">
                <a:solidFill>
                  <a:schemeClr val="tx1"/>
                </a:solidFill>
              </a:rPr>
              <a:t>est</a:t>
            </a:r>
            <a:r>
              <a:rPr lang="es-ES" sz="2800" dirty="0">
                <a:solidFill>
                  <a:schemeClr val="tx1"/>
                </a:solidFill>
              </a:rPr>
              <a:t>: .be</a:t>
            </a:r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s-ES" sz="2800" dirty="0" err="1">
                <a:solidFill>
                  <a:schemeClr val="tx1"/>
                </a:solidFill>
              </a:rPr>
              <a:t>Ses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devise</a:t>
            </a:r>
            <a:r>
              <a:rPr lang="es-ES" sz="2800" dirty="0">
                <a:solidFill>
                  <a:schemeClr val="tx1"/>
                </a:solidFill>
              </a:rPr>
              <a:t> es: </a:t>
            </a:r>
            <a:r>
              <a:rPr lang="es-ES" sz="2800" dirty="0" err="1">
                <a:solidFill>
                  <a:schemeClr val="tx1"/>
                </a:solidFill>
              </a:rPr>
              <a:t>l’Euro</a:t>
            </a:r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28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92444" y="1663908"/>
            <a:ext cx="4044882" cy="5194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FFFF00"/>
              </a:solidFill>
            </a:endParaRPr>
          </a:p>
          <a:p>
            <a:pPr algn="ctr"/>
            <a:r>
              <a:rPr lang="es-ES" sz="2800" dirty="0" err="1" smtClean="0">
                <a:solidFill>
                  <a:srgbClr val="FFFF00"/>
                </a:solidFill>
              </a:rPr>
              <a:t>Ses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nourriture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typique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est</a:t>
            </a:r>
            <a:r>
              <a:rPr lang="es-ES" sz="2800" dirty="0" smtClean="0">
                <a:solidFill>
                  <a:srgbClr val="FFFF00"/>
                </a:solidFill>
              </a:rPr>
              <a:t>: Les </a:t>
            </a:r>
            <a:r>
              <a:rPr lang="es-ES" sz="2800" dirty="0" err="1" smtClean="0">
                <a:solidFill>
                  <a:srgbClr val="FFFF00"/>
                </a:solidFill>
              </a:rPr>
              <a:t>moules</a:t>
            </a:r>
            <a:r>
              <a:rPr lang="es-ES" sz="2800" dirty="0" smtClean="0">
                <a:solidFill>
                  <a:srgbClr val="FFFF00"/>
                </a:solidFill>
              </a:rPr>
              <a:t>-frites.</a:t>
            </a: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endParaRPr lang="es-ES" sz="2800" dirty="0">
              <a:solidFill>
                <a:srgbClr val="FFFF00"/>
              </a:solidFill>
            </a:endParaRPr>
          </a:p>
          <a:p>
            <a:pPr algn="ctr"/>
            <a:endParaRPr lang="es-ES" sz="2800" dirty="0">
              <a:solidFill>
                <a:srgbClr val="FFFF00"/>
              </a:solidFill>
            </a:endParaRPr>
          </a:p>
          <a:p>
            <a:r>
              <a:rPr lang="es-ES" sz="2800" dirty="0" smtClean="0">
                <a:solidFill>
                  <a:srgbClr val="FFFF00"/>
                </a:solidFill>
              </a:rPr>
              <a:t>Le </a:t>
            </a:r>
            <a:r>
              <a:rPr lang="es-ES" sz="2800" dirty="0" err="1">
                <a:solidFill>
                  <a:srgbClr val="FFFF00"/>
                </a:solidFill>
              </a:rPr>
              <a:t>Manneken</a:t>
            </a:r>
            <a:r>
              <a:rPr lang="es-ES" sz="2800" dirty="0">
                <a:solidFill>
                  <a:srgbClr val="FFFF00"/>
                </a:solidFill>
              </a:rPr>
              <a:t> Pis, </a:t>
            </a:r>
            <a:r>
              <a:rPr lang="es-ES" sz="2800" dirty="0" err="1">
                <a:solidFill>
                  <a:srgbClr val="FFFF00"/>
                </a:solidFill>
              </a:rPr>
              <a:t>Bruxelles</a:t>
            </a:r>
            <a:r>
              <a:rPr lang="es-ES" sz="2800" dirty="0">
                <a:solidFill>
                  <a:srgbClr val="FFFF00"/>
                </a:solidFill>
              </a:rPr>
              <a:t>,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r>
              <a:rPr lang="es-ES" sz="2800" dirty="0" err="1">
                <a:solidFill>
                  <a:srgbClr val="FFFF00"/>
                </a:solidFill>
              </a:rPr>
              <a:t>C’est</a:t>
            </a:r>
            <a:r>
              <a:rPr lang="es-ES" sz="2800" dirty="0">
                <a:solidFill>
                  <a:srgbClr val="FFFF00"/>
                </a:solidFill>
              </a:rPr>
              <a:t> son </a:t>
            </a:r>
            <a:r>
              <a:rPr lang="es-ES" sz="2800" dirty="0" err="1">
                <a:solidFill>
                  <a:srgbClr val="FFFF00"/>
                </a:solidFill>
              </a:rPr>
              <a:t>monument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national</a:t>
            </a:r>
            <a:r>
              <a:rPr lang="es-ES" sz="2800" dirty="0">
                <a:solidFill>
                  <a:srgbClr val="FFFF00"/>
                </a:solidFill>
              </a:rPr>
              <a:t>.</a:t>
            </a: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endParaRPr lang="es-ES" sz="2800" dirty="0">
              <a:solidFill>
                <a:srgbClr val="FFFF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125" y="1718835"/>
            <a:ext cx="1642850" cy="1109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72" y="5000590"/>
            <a:ext cx="1630079" cy="908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46" y="2191784"/>
            <a:ext cx="1615269" cy="9045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7" y="3703875"/>
            <a:ext cx="1209603" cy="804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827" y="2784144"/>
            <a:ext cx="3698543" cy="14978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2490" y="5841526"/>
            <a:ext cx="2511188" cy="8806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9608" y="4107976"/>
            <a:ext cx="1127718" cy="1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95534"/>
            <a:ext cx="12192000" cy="15421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dirty="0" smtClean="0"/>
              <a:t>ESPAGNE</a:t>
            </a:r>
            <a:endParaRPr lang="es-ES" sz="9600" dirty="0"/>
          </a:p>
        </p:txBody>
      </p:sp>
      <p:sp>
        <p:nvSpPr>
          <p:cNvPr id="4" name="Rectángulo 3"/>
          <p:cNvSpPr/>
          <p:nvPr/>
        </p:nvSpPr>
        <p:spPr>
          <a:xfrm>
            <a:off x="0" y="1624084"/>
            <a:ext cx="12192000" cy="12965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err="1" smtClean="0">
                <a:solidFill>
                  <a:srgbClr val="FFFF00"/>
                </a:solidFill>
              </a:rPr>
              <a:t>Habitants</a:t>
            </a:r>
            <a:r>
              <a:rPr lang="es-ES" sz="2800" dirty="0">
                <a:solidFill>
                  <a:srgbClr val="FFFF00"/>
                </a:solidFill>
              </a:rPr>
              <a:t>: </a:t>
            </a:r>
            <a:r>
              <a:rPr lang="es-ES" sz="2800" dirty="0" smtClean="0">
                <a:solidFill>
                  <a:srgbClr val="FFFF00"/>
                </a:solidFill>
              </a:rPr>
              <a:t>46.570.000                            505.990km2                   </a:t>
            </a:r>
            <a:r>
              <a:rPr lang="es-ES" sz="2800" dirty="0" err="1" smtClean="0">
                <a:solidFill>
                  <a:srgbClr val="FFFF00"/>
                </a:solidFill>
              </a:rPr>
              <a:t>Ses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devise</a:t>
            </a:r>
            <a:r>
              <a:rPr lang="es-ES" sz="2800" dirty="0">
                <a:solidFill>
                  <a:srgbClr val="FFFF00"/>
                </a:solidFill>
              </a:rPr>
              <a:t> es</a:t>
            </a:r>
            <a:r>
              <a:rPr lang="es-ES" sz="28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</a:t>
            </a:r>
            <a:r>
              <a:rPr lang="es-ES" sz="2800" dirty="0" err="1" smtClean="0">
                <a:solidFill>
                  <a:srgbClr val="FFFF00"/>
                </a:solidFill>
              </a:rPr>
              <a:t>l’Euro</a:t>
            </a:r>
            <a:r>
              <a:rPr lang="es-ES" sz="2800" dirty="0" smtClean="0">
                <a:solidFill>
                  <a:srgbClr val="FFFF00"/>
                </a:solidFill>
              </a:rPr>
              <a:t>   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460999"/>
            <a:ext cx="12192000" cy="13970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                                                       La Sagrada Familia, </a:t>
            </a:r>
            <a:r>
              <a:rPr lang="es-ES" sz="2800" dirty="0" err="1" smtClean="0">
                <a:solidFill>
                  <a:srgbClr val="FFFF00"/>
                </a:solidFill>
              </a:rPr>
              <a:t>Barcelone</a:t>
            </a:r>
            <a:r>
              <a:rPr lang="es-ES" sz="28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                                                        </a:t>
            </a:r>
            <a:r>
              <a:rPr lang="es-ES" sz="2800" dirty="0" err="1">
                <a:solidFill>
                  <a:srgbClr val="FFFF00"/>
                </a:solidFill>
              </a:rPr>
              <a:t>C’est</a:t>
            </a:r>
            <a:r>
              <a:rPr lang="es-ES" sz="2800" dirty="0">
                <a:solidFill>
                  <a:srgbClr val="FFFF00"/>
                </a:solidFill>
              </a:rPr>
              <a:t> son </a:t>
            </a:r>
            <a:r>
              <a:rPr lang="es-ES" sz="2800" dirty="0" err="1">
                <a:solidFill>
                  <a:srgbClr val="FFFF00"/>
                </a:solidFill>
              </a:rPr>
              <a:t>monument</a:t>
            </a:r>
            <a:r>
              <a:rPr lang="es-ES" sz="2800" dirty="0">
                <a:solidFill>
                  <a:srgbClr val="FFFF00"/>
                </a:solidFill>
              </a:rPr>
              <a:t> </a:t>
            </a:r>
            <a:r>
              <a:rPr lang="es-ES" sz="2800" dirty="0" err="1">
                <a:solidFill>
                  <a:srgbClr val="FFFF00"/>
                </a:solidFill>
              </a:rPr>
              <a:t>national</a:t>
            </a:r>
            <a:r>
              <a:rPr lang="es-ES" sz="2800" dirty="0">
                <a:solidFill>
                  <a:srgbClr val="FFFF00"/>
                </a:solidFill>
              </a:rPr>
              <a:t>.</a:t>
            </a:r>
          </a:p>
          <a:p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907921"/>
            <a:ext cx="12192000" cy="2593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err="1" smtClean="0">
                <a:solidFill>
                  <a:srgbClr val="FF0000"/>
                </a:solidFill>
              </a:rPr>
              <a:t>Introduction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rgbClr val="FF0000"/>
                </a:solidFill>
              </a:rPr>
              <a:t>á L’UE: </a:t>
            </a:r>
            <a:r>
              <a:rPr lang="es-ES" sz="2800" dirty="0" smtClean="0">
                <a:solidFill>
                  <a:srgbClr val="FF0000"/>
                </a:solidFill>
              </a:rPr>
              <a:t>1986                                   </a:t>
            </a:r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Capitale</a:t>
            </a:r>
            <a:r>
              <a:rPr lang="es-ES" sz="2800" dirty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s-E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Madrid </a:t>
            </a:r>
            <a:endParaRPr lang="es-ES" sz="2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                                                                     </a:t>
            </a:r>
            <a:r>
              <a:rPr lang="es-ES" sz="28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Ils</a:t>
            </a:r>
            <a:r>
              <a:rPr lang="es-ES" sz="28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cs typeface="Calibri" panose="020F0502020204030204" pitchFamily="34" charset="0"/>
              </a:rPr>
              <a:t>parlent</a:t>
            </a:r>
            <a:r>
              <a:rPr lang="es-ES" sz="2800" dirty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s-ES" sz="2800" dirty="0" err="1">
                <a:solidFill>
                  <a:srgbClr val="FF0000"/>
                </a:solidFill>
                <a:cs typeface="Calibri" panose="020F0502020204030204" pitchFamily="34" charset="0"/>
              </a:rPr>
              <a:t>l’Espagnol</a:t>
            </a:r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Les Gens </a:t>
            </a:r>
            <a:r>
              <a:rPr lang="es-ES" sz="2800" dirty="0" err="1" smtClean="0">
                <a:solidFill>
                  <a:srgbClr val="FF0000"/>
                </a:solidFill>
              </a:rPr>
              <a:t>S’appellent</a:t>
            </a:r>
            <a:r>
              <a:rPr lang="es-ES" sz="2800" dirty="0" smtClean="0">
                <a:solidFill>
                  <a:srgbClr val="FF0000"/>
                </a:solidFill>
              </a:rPr>
              <a:t>: </a:t>
            </a:r>
            <a:r>
              <a:rPr lang="es-ES" sz="2800" dirty="0" err="1" smtClean="0">
                <a:solidFill>
                  <a:srgbClr val="FF0000"/>
                </a:solidFill>
              </a:rPr>
              <a:t>Espagnols</a:t>
            </a:r>
            <a:endParaRPr lang="es-ES" sz="28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s-ES" sz="2800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es-ES" sz="2800" dirty="0" err="1" smtClean="0">
                <a:solidFill>
                  <a:srgbClr val="FF0000"/>
                </a:solidFill>
              </a:rPr>
              <a:t>Ses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finalisation</a:t>
            </a:r>
            <a:r>
              <a:rPr lang="es-ES" sz="2800" dirty="0" smtClean="0">
                <a:solidFill>
                  <a:srgbClr val="FF0000"/>
                </a:solidFill>
              </a:rPr>
              <a:t> de                          </a:t>
            </a:r>
            <a:r>
              <a:rPr lang="es-ES" sz="2800" dirty="0" err="1" smtClean="0">
                <a:solidFill>
                  <a:srgbClr val="FF0000"/>
                </a:solidFill>
              </a:rPr>
              <a:t>Ses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nourriture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typique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est</a:t>
            </a:r>
            <a:r>
              <a:rPr lang="es-ES" sz="2800" dirty="0" smtClean="0">
                <a:solidFill>
                  <a:srgbClr val="FF0000"/>
                </a:solidFill>
              </a:rPr>
              <a:t>: Paella et tapas.       </a:t>
            </a:r>
            <a:r>
              <a:rPr lang="es-ES" sz="2800" dirty="0">
                <a:solidFill>
                  <a:srgbClr val="FF0000"/>
                </a:solidFill>
              </a:rPr>
              <a:t>Gmail </a:t>
            </a:r>
            <a:r>
              <a:rPr lang="es-ES" sz="2800" dirty="0" err="1">
                <a:solidFill>
                  <a:srgbClr val="FF0000"/>
                </a:solidFill>
              </a:rPr>
              <a:t>est</a:t>
            </a:r>
            <a:r>
              <a:rPr lang="es-ES" sz="2800" dirty="0">
                <a:solidFill>
                  <a:srgbClr val="FF0000"/>
                </a:solidFill>
              </a:rPr>
              <a:t>: .</a:t>
            </a:r>
            <a:r>
              <a:rPr lang="es-ES" sz="2800" dirty="0" smtClean="0">
                <a:solidFill>
                  <a:srgbClr val="FF0000"/>
                </a:solidFill>
              </a:rPr>
              <a:t>es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91" y="1653227"/>
            <a:ext cx="1893698" cy="11910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0" y="1687164"/>
            <a:ext cx="1435500" cy="118455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2919849"/>
            <a:ext cx="1930400" cy="101830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0" y="2941637"/>
            <a:ext cx="2171700" cy="13534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2" y="5562600"/>
            <a:ext cx="2389188" cy="11811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5567363"/>
            <a:ext cx="2384684" cy="116363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900" y="4521201"/>
            <a:ext cx="2070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75360" y="1013460"/>
            <a:ext cx="10424160" cy="4831080"/>
          </a:xfrm>
          <a:prstGeom prst="round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</a:t>
            </a:r>
            <a:r>
              <a:rPr lang="es-ES" sz="15000" dirty="0" err="1" smtClean="0">
                <a:solidFill>
                  <a:srgbClr val="002060"/>
                </a:solidFill>
              </a:rPr>
              <a:t>C’est</a:t>
            </a:r>
            <a:r>
              <a:rPr lang="es-ES" sz="15000" dirty="0" smtClean="0">
                <a:solidFill>
                  <a:srgbClr val="002060"/>
                </a:solidFill>
              </a:rPr>
              <a:t> FINI </a:t>
            </a:r>
            <a:r>
              <a:rPr lang="es-ES" sz="6600" dirty="0" err="1" smtClean="0">
                <a:solidFill>
                  <a:srgbClr val="00B050"/>
                </a:solidFill>
              </a:rPr>
              <a:t>merci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8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334</TotalTime>
  <Words>182</Words>
  <Application>Microsoft Office PowerPoint</Application>
  <PresentationFormat>Panorámica</PresentationFormat>
  <Paragraphs>51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 ESSENCE</vt:lpstr>
      <vt:lpstr>Calibri</vt:lpstr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PAISES</dc:title>
  <dc:creator>natxo olcina brines</dc:creator>
  <cp:lastModifiedBy>natxo olcina brines</cp:lastModifiedBy>
  <cp:revision>28</cp:revision>
  <dcterms:created xsi:type="dcterms:W3CDTF">2019-01-09T16:21:26Z</dcterms:created>
  <dcterms:modified xsi:type="dcterms:W3CDTF">2019-01-10T20:12:04Z</dcterms:modified>
</cp:coreProperties>
</file>